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/>
    <p:restoredTop sz="94637"/>
  </p:normalViewPr>
  <p:slideViewPr>
    <p:cSldViewPr snapToGrid="0" snapToObjects="1">
      <p:cViewPr varScale="1">
        <p:scale>
          <a:sx n="110" d="100"/>
          <a:sy n="110" d="100"/>
        </p:scale>
        <p:origin x="208" y="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2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8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1866900"/>
            <a:ext cx="361950" cy="47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8180" y="2595860"/>
            <a:ext cx="10154890" cy="11779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b="0" i="0" noProof="1">
                <a:solidFill>
                  <a:srgbClr val="000000"/>
                </a:solidFill>
                <a:latin typeface="Arial"/>
              </a:rPr>
              <a:t>Chemins de Câbles Électriques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4074" y="5981700"/>
            <a:ext cx="3663850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>
                <a:solidFill>
                  <a:srgbClr val="9F8351"/>
                </a:solidFill>
                <a:latin typeface="Arial"/>
              </a:rPr>
              <a:t>Formation Électricité - Conformité NFC 15-100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8207" y="6267450"/>
            <a:ext cx="395436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>
                <a:solidFill>
                  <a:srgbClr val="9F8351"/>
                </a:solidFill>
                <a:latin typeface="Arial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6158" y="219075"/>
            <a:ext cx="3659683" cy="342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00000"/>
                </a:solidFill>
                <a:latin typeface="Arial"/>
              </a:rPr>
              <a:t>Passage dans les Cloisons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025" y="990600"/>
            <a:ext cx="4181475" cy="2428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9593" y="3484066"/>
            <a:ext cx="3452663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>
                <a:solidFill>
                  <a:srgbClr val="A53010"/>
                </a:solidFill>
                <a:latin typeface="Arial"/>
              </a:rPr>
              <a:t>Règles de Passage et Techniques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50" y="3943350"/>
            <a:ext cx="304800" cy="247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3703" y="3943052"/>
            <a:ext cx="7210028" cy="2000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A53010"/>
                </a:solidFill>
                <a:latin typeface="Arial"/>
              </a:rPr>
              <a:t>Profondeur minimale :</a:t>
            </a:r>
            <a:r>
              <a:rPr sz="1400" b="1" i="0">
                <a:solidFill>
                  <a:srgbClr val="DE7E18"/>
                </a:solidFill>
                <a:latin typeface="Arial"/>
              </a:rPr>
              <a:t> 3 cm depuis la surface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pour éviter les perforations accidentelles.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625" y="4371975"/>
            <a:ext cx="314325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3703" y="4349501"/>
            <a:ext cx="6280894" cy="2000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A53010"/>
                </a:solidFill>
                <a:latin typeface="Arial"/>
              </a:rPr>
              <a:t>Zones interdites :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Éviter les </a:t>
            </a:r>
            <a:r>
              <a:rPr sz="1400" b="1" i="0">
                <a:solidFill>
                  <a:srgbClr val="DE7E18"/>
                </a:solidFill>
                <a:latin typeface="Arial"/>
              </a:rPr>
              <a:t> 15 cm autour des ouvertures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(portes, fenêtres).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3150" y="4752975"/>
            <a:ext cx="304800" cy="247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3703" y="4755951"/>
            <a:ext cx="5711626" cy="2000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A53010"/>
                </a:solidFill>
                <a:latin typeface="Arial"/>
              </a:rPr>
              <a:t>Saignées horizontales :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Limitées à </a:t>
            </a:r>
            <a:r>
              <a:rPr sz="1400" b="1" i="0">
                <a:solidFill>
                  <a:srgbClr val="DE7E18"/>
                </a:solidFill>
                <a:latin typeface="Arial"/>
              </a:rPr>
              <a:t> 1/3 de l'épaisseur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du mur porteur.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3150" y="5162550"/>
            <a:ext cx="304800" cy="2476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23703" y="5162401"/>
            <a:ext cx="6627217" cy="2000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A53010"/>
                </a:solidFill>
                <a:latin typeface="Arial"/>
              </a:rPr>
              <a:t>Protection obligatoire :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Gaine ICTA ou tube IRL pour tous les </a:t>
            </a:r>
            <a:r>
              <a:rPr sz="1400" b="1" i="0">
                <a:solidFill>
                  <a:srgbClr val="9F8351"/>
                </a:solidFill>
                <a:latin typeface="Arial"/>
              </a:rPr>
              <a:t> circuits encastrés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.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3150" y="5572125"/>
            <a:ext cx="304800" cy="247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23703" y="5568850"/>
            <a:ext cx="6213028" cy="2000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A53010"/>
                </a:solidFill>
                <a:latin typeface="Arial"/>
              </a:rPr>
              <a:t>Fixation :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Attaches tous les </a:t>
            </a:r>
            <a:r>
              <a:rPr sz="1400" b="1" i="0">
                <a:solidFill>
                  <a:srgbClr val="DE7E18"/>
                </a:solidFill>
                <a:latin typeface="Arial"/>
              </a:rPr>
              <a:t> 40 cm maximum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selon </a:t>
            </a:r>
            <a:r>
              <a:rPr sz="1400" b="1" i="0">
                <a:solidFill>
                  <a:srgbClr val="9F8351"/>
                </a:solidFill>
                <a:latin typeface="Arial"/>
              </a:rPr>
              <a:t> NFC 15-100 art. 522.8.5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.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3625" y="5991225"/>
            <a:ext cx="314325" cy="228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23703" y="5975300"/>
            <a:ext cx="6588224" cy="2000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A53010"/>
                </a:solidFill>
                <a:latin typeface="Arial"/>
              </a:rPr>
              <a:t>Repérage :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Marquage obligatoire des </a:t>
            </a:r>
            <a:r>
              <a:rPr sz="1400" b="1" i="0">
                <a:solidFill>
                  <a:srgbClr val="9F8351"/>
                </a:solidFill>
                <a:latin typeface="Arial"/>
              </a:rPr>
              <a:t> parcours avant rebouchage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des saignées.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5037" y="219075"/>
            <a:ext cx="3501925" cy="342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00000"/>
                </a:solidFill>
                <a:latin typeface="Arial"/>
              </a:rPr>
              <a:t>Choix du Type de Conduit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3500" y="1369367"/>
          <a:ext cx="9525000" cy="3811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7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4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FFFFFF"/>
                          </a:solidFill>
                          <a:latin typeface="Microsoft YaHei"/>
                        </a:rPr>
                        <a:t>Critère</a:t>
                      </a:r>
                    </a:p>
                  </a:txBody>
                  <a:tcPr anchor="ctr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FFFFFF"/>
                          </a:solidFill>
                          <a:latin typeface="Arial"/>
                        </a:rPr>
                        <a:t>Gaine ICTA</a:t>
                      </a:r>
                    </a:p>
                  </a:txBody>
                  <a:tcPr anchor="ctr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FFFFFF"/>
                          </a:solidFill>
                          <a:latin typeface="Arial"/>
                        </a:rPr>
                        <a:t>Tube IRL</a:t>
                      </a:r>
                    </a:p>
                  </a:txBody>
                  <a:tcPr anchor="ctr">
                    <a:solidFill>
                      <a:srgbClr val="A53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000000"/>
                          </a:solidFill>
                          <a:latin typeface="Microsoft YaHei"/>
                        </a:rPr>
                        <a:t>Flexibilité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A53010"/>
                          </a:solidFill>
                          <a:latin typeface="Arial"/>
                        </a:rPr>
                        <a:t>Excellente - Passages courbes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DE7E18"/>
                          </a:solidFill>
                          <a:latin typeface="Microsoft YaHei"/>
                        </a:rPr>
                        <a:t>Limitée - Raccords nécessaires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000000"/>
                          </a:solidFill>
                          <a:latin typeface="Microsoft YaHei"/>
                        </a:rPr>
                        <a:t>Résistance mécanique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A53010"/>
                          </a:solidFill>
                          <a:latin typeface="Microsoft YaHei"/>
                        </a:rPr>
                        <a:t>Moyenne - IK08 à IK10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DE7E18"/>
                          </a:solidFill>
                          <a:latin typeface="Microsoft YaHei"/>
                        </a:rPr>
                        <a:t>Élevée - IK07 à IK10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000000"/>
                          </a:solidFill>
                          <a:latin typeface="Arial"/>
                        </a:rPr>
                        <a:t>Installation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A53010"/>
                          </a:solidFill>
                          <a:latin typeface="Arial"/>
                        </a:rPr>
                        <a:t>Rapide - Encastrement facile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DE7E18"/>
                          </a:solidFill>
                          <a:latin typeface="Microsoft YaHei"/>
                        </a:rPr>
                        <a:t>Plus complexe - Découpes précises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000000"/>
                          </a:solidFill>
                          <a:latin typeface="Arial"/>
                        </a:rPr>
                        <a:t>Applications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A53010"/>
                          </a:solidFill>
                          <a:latin typeface="Microsoft YaHei"/>
                        </a:rPr>
                        <a:t>Cloisons, combles, encastré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DE7E18"/>
                          </a:solidFill>
                          <a:latin typeface="Arial"/>
                        </a:rPr>
                        <a:t>Apparent, locaux techniques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000000"/>
                          </a:solidFill>
                          <a:latin typeface="Microsoft YaHei"/>
                        </a:rPr>
                        <a:t>Diamètres courants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A53010"/>
                          </a:solidFill>
                          <a:latin typeface="Microsoft YaHei"/>
                        </a:rPr>
                        <a:t>Ø16, Ø20, Ø25, Ø32 mm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DE7E18"/>
                          </a:solidFill>
                          <a:latin typeface="Microsoft YaHei"/>
                        </a:rPr>
                        <a:t>Ø16, Ø20, Ø25, Ø32, Ø40 mm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000000"/>
                          </a:solidFill>
                          <a:latin typeface="Microsoft YaHei"/>
                        </a:rPr>
                        <a:t>Coût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A53010"/>
                          </a:solidFill>
                          <a:latin typeface="Microsoft YaHei"/>
                        </a:rPr>
                        <a:t>Économique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DE7E18"/>
                          </a:solidFill>
                          <a:latin typeface="Microsoft YaHei"/>
                        </a:rPr>
                        <a:t>Plus élevé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4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000000"/>
                          </a:solidFill>
                          <a:latin typeface="Arial"/>
                        </a:rPr>
                        <a:t>Maintenance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A53010"/>
                          </a:solidFill>
                          <a:latin typeface="Microsoft YaHei"/>
                        </a:rPr>
                        <a:t>Difficile si encastré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DE7E18"/>
                          </a:solidFill>
                          <a:latin typeface="Arial"/>
                        </a:rPr>
                        <a:t>Facile si apparent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5514975"/>
            <a:ext cx="9525000" cy="695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9521" y="5637758"/>
            <a:ext cx="1599604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>
                <a:solidFill>
                  <a:srgbClr val="A53010"/>
                </a:solidFill>
                <a:latin typeface="Arial"/>
              </a:rPr>
              <a:t>Recommandation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9126" y="5637758"/>
            <a:ext cx="6851451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9F8351"/>
                </a:solidFill>
                <a:latin typeface="Arial"/>
              </a:rPr>
              <a:t> Choisir ICTA pour les installations encastrées domestiques et IRL pour les installations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9845" y="5868888"/>
            <a:ext cx="5650408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9F8351"/>
                </a:solidFill>
                <a:latin typeface="Arial"/>
              </a:rPr>
              <a:t>apparentes ou industrielles nécessitant une forte résistance mécanique.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422" y="219075"/>
            <a:ext cx="2863006" cy="342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00000"/>
                </a:solidFill>
                <a:latin typeface="Arial"/>
              </a:rPr>
              <a:t>Points Clés à Retenir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990600"/>
            <a:ext cx="5086350" cy="3800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9679" y="1217860"/>
            <a:ext cx="2439590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A53010"/>
                </a:solidFill>
                <a:latin typeface="Arial"/>
              </a:rPr>
              <a:t>Exigences Normatives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50" y="1724025"/>
            <a:ext cx="257175" cy="219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6134" y="1722685"/>
            <a:ext cx="4099371" cy="4311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A53010"/>
                </a:solidFill>
                <a:latin typeface="Arial"/>
              </a:rPr>
              <a:t>NFC 15-100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définit les règles de sécurité pour tous les cheminements électriques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950" y="2457450"/>
            <a:ext cx="257175" cy="219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6134" y="2451645"/>
            <a:ext cx="4346128" cy="4311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>
                <a:solidFill>
                  <a:srgbClr val="000000"/>
                </a:solidFill>
                <a:latin typeface="Arial"/>
              </a:rPr>
              <a:t>Distances minimales </a:t>
            </a:r>
            <a:r>
              <a:rPr sz="1400" b="1" i="0">
                <a:solidFill>
                  <a:srgbClr val="DE7E18"/>
                </a:solidFill>
                <a:latin typeface="Arial"/>
              </a:rPr>
              <a:t> 30 cm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entre courant fort et faible obligatoires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950" y="3181350"/>
            <a:ext cx="257175" cy="219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56134" y="3180605"/>
            <a:ext cx="4198193" cy="4311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>
                <a:solidFill>
                  <a:srgbClr val="000000"/>
                </a:solidFill>
                <a:latin typeface="Arial"/>
              </a:rPr>
              <a:t>Protection mécanique et thermique des conducteurs indispensable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25" y="3914775"/>
            <a:ext cx="266700" cy="219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56134" y="3909566"/>
            <a:ext cx="4089648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>
                <a:solidFill>
                  <a:srgbClr val="000000"/>
                </a:solidFill>
                <a:latin typeface="Arial"/>
              </a:rPr>
              <a:t>Prévention incendie par choix de matériaux adaptés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990600"/>
            <a:ext cx="5086350" cy="38004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38777" y="1217860"/>
            <a:ext cx="1943546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A53010"/>
                </a:solidFill>
                <a:latin typeface="Arial"/>
              </a:rPr>
              <a:t>Bonnes Pratiques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5100" y="1724025"/>
            <a:ext cx="257175" cy="2190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47284" y="1722685"/>
            <a:ext cx="3760192" cy="4311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DE7E18"/>
                </a:solidFill>
                <a:latin typeface="Arial"/>
              </a:rPr>
              <a:t>ICTA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pour flexibilité en rénovation et passages courbes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5100" y="2457450"/>
            <a:ext cx="257175" cy="2190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47284" y="2451645"/>
            <a:ext cx="4168576" cy="4311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DE7E18"/>
                </a:solidFill>
                <a:latin typeface="Arial"/>
              </a:rPr>
              <a:t>IRL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pour rigidité en construction neuve et protection renforcée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5100" y="3181350"/>
            <a:ext cx="257175" cy="2190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47284" y="3180605"/>
            <a:ext cx="4237335" cy="4311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>
                <a:solidFill>
                  <a:srgbClr val="000000"/>
                </a:solidFill>
                <a:latin typeface="Arial"/>
              </a:rPr>
              <a:t>Planification dès la phase gros œuvre pour optimiser les cheminements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5100" y="3914775"/>
            <a:ext cx="257175" cy="2190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47284" y="3909566"/>
            <a:ext cx="4293592" cy="4311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0">
                <a:solidFill>
                  <a:srgbClr val="000000"/>
                </a:solidFill>
                <a:latin typeface="Arial"/>
              </a:rPr>
              <a:t>Vérification systématique des indices de protection IP requis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7250" y="5238750"/>
            <a:ext cx="10477500" cy="13525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80198" y="5467201"/>
            <a:ext cx="2831603" cy="28575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>
                <a:solidFill>
                  <a:srgbClr val="FFFFFF"/>
                </a:solidFill>
                <a:latin typeface="Arial"/>
              </a:rPr>
              <a:t>Références Techniques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21532" y="6158507"/>
            <a:ext cx="1367135" cy="1905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99" b="0" i="0">
                <a:solidFill>
                  <a:srgbClr val="FFFFFF"/>
                </a:solidFill>
                <a:latin typeface="Arial"/>
              </a:rPr>
              <a:t>Articles 528 et 529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5490" y="5914876"/>
            <a:ext cx="899070" cy="1905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99" b="1" i="0">
                <a:solidFill>
                  <a:srgbClr val="FFFFFF"/>
                </a:solidFill>
                <a:latin typeface="Arial"/>
              </a:rPr>
              <a:t>NFC 15-100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0019" y="6158507"/>
            <a:ext cx="1871811" cy="1905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99" b="0" i="0">
                <a:solidFill>
                  <a:srgbClr val="FFFFFF"/>
                </a:solidFill>
                <a:latin typeface="Arial"/>
              </a:rPr>
              <a:t>Documentation technique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3283" y="5914876"/>
            <a:ext cx="605283" cy="1905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99" b="1" i="0">
                <a:solidFill>
                  <a:srgbClr val="FFFFFF"/>
                </a:solidFill>
                <a:latin typeface="Arial"/>
              </a:rPr>
              <a:t>Cablofil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62863" y="6158507"/>
            <a:ext cx="1247923" cy="1905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99" b="0" i="0">
                <a:solidFill>
                  <a:srgbClr val="FFFFFF"/>
                </a:solidFill>
                <a:latin typeface="Arial"/>
              </a:rPr>
              <a:t>Guides pratiques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00913" y="5914876"/>
            <a:ext cx="1971972" cy="1905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99" b="1" i="0">
                <a:solidFill>
                  <a:srgbClr val="FFFFFF"/>
                </a:solidFill>
                <a:latin typeface="Arial"/>
              </a:rPr>
              <a:t>Electrical-installation.org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1889" y="219075"/>
            <a:ext cx="3388072" cy="342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dirty="0" err="1">
                <a:solidFill>
                  <a:srgbClr val="000000"/>
                </a:solidFill>
                <a:latin typeface="Arial"/>
              </a:rPr>
              <a:t>Objectifs</a:t>
            </a:r>
            <a:r>
              <a:rPr sz="2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:</a:t>
            </a:r>
            <a:endParaRPr sz="2400" b="0" i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50" y="1895475"/>
            <a:ext cx="371475" cy="276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610" y="1897856"/>
            <a:ext cx="7771507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Comprendre les </a:t>
            </a:r>
            <a:r>
              <a:rPr sz="1500" b="1" i="0">
                <a:solidFill>
                  <a:srgbClr val="A53010"/>
                </a:solidFill>
                <a:latin typeface="Arial"/>
              </a:rPr>
              <a:t> fonctions principales et secondaires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des chemins de câbles électriques selon la NFC 15-100.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150" y="2600325"/>
            <a:ext cx="371475" cy="27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610" y="2606278"/>
            <a:ext cx="7232153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Maîtriser les </a:t>
            </a:r>
            <a:r>
              <a:rPr sz="1500" b="1" i="0">
                <a:solidFill>
                  <a:srgbClr val="A53010"/>
                </a:solidFill>
                <a:latin typeface="Arial"/>
              </a:rPr>
              <a:t> rôles sécuritaires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des systèmes de cheminement dans une installation électrique.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150" y="3314700"/>
            <a:ext cx="371475" cy="276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1610" y="3314700"/>
            <a:ext cx="6896100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Identifier les </a:t>
            </a:r>
            <a:r>
              <a:rPr sz="1500" b="1" i="0">
                <a:solidFill>
                  <a:srgbClr val="A53010"/>
                </a:solidFill>
                <a:latin typeface="Arial"/>
              </a:rPr>
              <a:t> phases d'installation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appropriées pour les constructions neuves et rénovations complètes.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625" y="4019550"/>
            <a:ext cx="381000" cy="276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1610" y="4023121"/>
            <a:ext cx="7898159" cy="209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Appliquer les règles de </a:t>
            </a:r>
            <a:r>
              <a:rPr sz="1500" b="1" i="0">
                <a:solidFill>
                  <a:srgbClr val="A53010"/>
                </a:solidFill>
                <a:latin typeface="Arial"/>
              </a:rPr>
              <a:t> séparation courant fort/faible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et respecter les distances minimales.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1610" y="4529583"/>
            <a:ext cx="7319664" cy="209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Différencier les </a:t>
            </a:r>
            <a:r>
              <a:rPr sz="1500" b="1" i="0">
                <a:solidFill>
                  <a:srgbClr val="DE7E18"/>
                </a:solidFill>
                <a:latin typeface="Arial"/>
              </a:rPr>
              <a:t> gaines ICTA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et </a:t>
            </a:r>
            <a:r>
              <a:rPr sz="1500" b="1" i="0">
                <a:solidFill>
                  <a:srgbClr val="DE7E18"/>
                </a:solidFill>
                <a:latin typeface="Arial"/>
              </a:rPr>
              <a:t> tubes IRL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selon leurs caractéristiques et applications.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2150" y="4991100"/>
            <a:ext cx="371475" cy="2762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11610" y="4990355"/>
            <a:ext cx="7411938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Maîtriser les techniques de </a:t>
            </a:r>
            <a:r>
              <a:rPr sz="1500" b="1" i="0">
                <a:solidFill>
                  <a:srgbClr val="A53010"/>
                </a:solidFill>
                <a:latin typeface="Arial"/>
              </a:rPr>
              <a:t> passage dans les cloisons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conformément aux normes de sécurité.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8794" y="219075"/>
            <a:ext cx="6234261" cy="342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00000"/>
                </a:solidFill>
                <a:latin typeface="Arial"/>
              </a:rPr>
              <a:t>La Norme NFC 15-100 : Cadre Réglementaire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81125"/>
            <a:ext cx="48768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886545"/>
            <a:ext cx="2655242" cy="3143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199" b="0" i="0">
                <a:solidFill>
                  <a:srgbClr val="000000"/>
                </a:solidFill>
                <a:latin typeface="Arial"/>
              </a:rPr>
              <a:t>Cadre Réglementaire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466975"/>
            <a:ext cx="219075" cy="219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0670" y="2465933"/>
            <a:ext cx="5305127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La  norme NFC 15-100 régit toutes les installations électriques basse tension en France.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3171825"/>
            <a:ext cx="247650" cy="219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07459" y="3174355"/>
            <a:ext cx="4749105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S'applique obligatoirement aux  constructions neuves et rénovations complètes .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3886200"/>
            <a:ext cx="219075" cy="219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0670" y="3882776"/>
            <a:ext cx="5093196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Objectif principal : assurer la  sécurité des personnes et des biens .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4591050"/>
            <a:ext cx="190500" cy="219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54030" y="4591198"/>
            <a:ext cx="5252442" cy="209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Dernière révision en  août 2024 avec 21 normes spécialisées.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5105400"/>
            <a:ext cx="5791200" cy="647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20680" y="5210175"/>
            <a:ext cx="849213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>
                <a:solidFill>
                  <a:srgbClr val="A53010"/>
                </a:solidFill>
                <a:latin typeface="Arial"/>
              </a:rPr>
              <a:t>Point clé 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9893" y="5210175"/>
            <a:ext cx="3990379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9F8351"/>
                </a:solidFill>
                <a:latin typeface="Arial"/>
              </a:rPr>
              <a:t> La norme couvre protection, circuits, GTL, tableau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0680" y="5441305"/>
            <a:ext cx="4504432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9F8351"/>
                </a:solidFill>
                <a:latin typeface="Arial"/>
              </a:rPr>
              <a:t>électrique, véhicules électriques et efficacité énergétique.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129" y="295275"/>
            <a:ext cx="6217592" cy="342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00000"/>
                </a:solidFill>
                <a:latin typeface="Arial"/>
              </a:rPr>
              <a:t>Fonctions Principales des Chemins de Câbles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04975"/>
            <a:ext cx="5410200" cy="361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4502" y="1706463"/>
            <a:ext cx="2375445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A53010"/>
                </a:solidFill>
                <a:latin typeface="Arial"/>
              </a:rPr>
              <a:t>Fonctions Principales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400300"/>
            <a:ext cx="228600" cy="238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300" y="2392263"/>
            <a:ext cx="4675088" cy="5130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99" b="0" i="0">
                <a:solidFill>
                  <a:srgbClr val="000000"/>
                </a:solidFill>
                <a:latin typeface="Arial"/>
              </a:rPr>
              <a:t>Protection mécanique des câbles contre les chocs, écrasements et détériorations.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238500"/>
            <a:ext cx="228600" cy="22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6300" y="3227784"/>
            <a:ext cx="4663926" cy="5130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99" b="0" i="0">
                <a:solidFill>
                  <a:srgbClr val="000000"/>
                </a:solidFill>
                <a:latin typeface="Arial"/>
              </a:rPr>
              <a:t>Cheminement organisé permettant une distribution structurée des circuits électriques.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75" y="4057650"/>
            <a:ext cx="238125" cy="238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6300" y="4063305"/>
            <a:ext cx="4900860" cy="5130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99" b="0" i="0">
                <a:solidFill>
                  <a:srgbClr val="000000"/>
                </a:solidFill>
                <a:latin typeface="Arial"/>
              </a:rPr>
              <a:t>Facilitation de maintenance avec accès simplifié pour interventions et modifications.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75" y="4895850"/>
            <a:ext cx="238125" cy="2381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6300" y="4898826"/>
            <a:ext cx="4968874" cy="5130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99" b="0" i="0">
                <a:solidFill>
                  <a:srgbClr val="000000"/>
                </a:solidFill>
                <a:latin typeface="Arial"/>
              </a:rPr>
              <a:t>Sécurité incendie par confinement et protection contre la propagation des flammes.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704975"/>
            <a:ext cx="5410200" cy="3619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72102" y="1706463"/>
            <a:ext cx="2515195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A53010"/>
                </a:solidFill>
                <a:latin typeface="Arial"/>
              </a:rPr>
              <a:t>Fonctions Secondaires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2400300"/>
            <a:ext cx="228600" cy="228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43700" y="2392263"/>
            <a:ext cx="4894758" cy="5130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99" b="0" i="0">
                <a:solidFill>
                  <a:srgbClr val="000000"/>
                </a:solidFill>
                <a:latin typeface="Arial"/>
              </a:rPr>
              <a:t>Évolutivité des installations avec possibilité d'ajout de nouveaux circuits.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5075" y="3238500"/>
            <a:ext cx="276225" cy="228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72275" y="3227784"/>
            <a:ext cx="5059064" cy="5130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99" b="0" i="0">
                <a:solidFill>
                  <a:srgbClr val="000000"/>
                </a:solidFill>
                <a:latin typeface="Arial"/>
              </a:rPr>
              <a:t>Esthétique par dissimulation des câbles et amélioration de l'aspect visuel.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4067175"/>
            <a:ext cx="142875" cy="228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57975" y="4063305"/>
            <a:ext cx="4265066" cy="5130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99" b="0" i="0">
                <a:solidFill>
                  <a:srgbClr val="000000"/>
                </a:solidFill>
                <a:latin typeface="Arial"/>
              </a:rPr>
              <a:t>Gestion thermique en évitant la surchauffe par regroupement de conducteurs.</a:t>
            </a:r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600" y="4895850"/>
            <a:ext cx="200025" cy="2476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15125" y="4898826"/>
            <a:ext cx="4743102" cy="5130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99" b="0" i="0">
                <a:solidFill>
                  <a:srgbClr val="000000"/>
                </a:solidFill>
                <a:latin typeface="Arial"/>
              </a:rPr>
              <a:t>Isolation électrique supplémentaire et réduction des risques de contact indirect.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994" y="219075"/>
            <a:ext cx="5320010" cy="342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00000"/>
                </a:solidFill>
                <a:latin typeface="Arial"/>
              </a:rPr>
              <a:t>Rôles dans la Sécurité des Installations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4945" y="1635918"/>
            <a:ext cx="3542109" cy="28575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 i="0">
                <a:solidFill>
                  <a:srgbClr val="A53010"/>
                </a:solidFill>
                <a:latin typeface="Arial"/>
              </a:rPr>
              <a:t>Aspects Sécuritaires Essentiels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2190750"/>
            <a:ext cx="381000" cy="276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0541" y="2187475"/>
            <a:ext cx="8706296" cy="209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A53010"/>
                </a:solidFill>
                <a:latin typeface="Arial"/>
              </a:rPr>
              <a:t>Protection contre l'incendie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par confinement des câbles et limitation de la propagation des flammes.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5" y="2695575"/>
            <a:ext cx="381000" cy="276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0541" y="2693937"/>
            <a:ext cx="7941617" cy="209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A53010"/>
                </a:solidFill>
                <a:latin typeface="Arial"/>
              </a:rPr>
              <a:t>Prévention des contacts directs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en isolant les conducteurs des personnes et équipements.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3200400"/>
            <a:ext cx="371475" cy="276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0541" y="3200400"/>
            <a:ext cx="8025854" cy="209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A53010"/>
                </a:solidFill>
                <a:latin typeface="Arial"/>
              </a:rPr>
              <a:t>Protection mécanique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contre les chocs, vibrations et détériorations accidentelles des câbles.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" y="3714750"/>
            <a:ext cx="371475" cy="276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0541" y="3706862"/>
            <a:ext cx="8562975" cy="209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DE7E18"/>
                </a:solidFill>
                <a:latin typeface="Arial"/>
              </a:rPr>
              <a:t>Gestion thermique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évitant la surchauffe par dissipation de chaleur et espacement des conducteurs.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6375" y="4219575"/>
            <a:ext cx="381000" cy="2762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50541" y="4213324"/>
            <a:ext cx="7468492" cy="209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DE7E18"/>
                </a:solidFill>
                <a:latin typeface="Arial"/>
              </a:rPr>
              <a:t>Protection contre l'humidité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et les infiltrations d'eau selon les indices de protection IP.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900" y="4724400"/>
            <a:ext cx="371475" cy="276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50541" y="4719786"/>
            <a:ext cx="7987605" cy="209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DE7E18"/>
                </a:solidFill>
                <a:latin typeface="Arial"/>
              </a:rPr>
              <a:t>Facilitation des interventions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de maintenance en sécurisant l'accès aux circuits électriques.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900" y="5286375"/>
            <a:ext cx="9220200" cy="647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93217" y="5384452"/>
            <a:ext cx="1866602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>
                <a:solidFill>
                  <a:srgbClr val="A53010"/>
                </a:solidFill>
                <a:latin typeface="Arial"/>
              </a:rPr>
              <a:t>Référence normative 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9819" y="5384452"/>
            <a:ext cx="6977062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9F8351"/>
                </a:solidFill>
                <a:latin typeface="Arial"/>
              </a:rPr>
              <a:t> Articles 528 et 529 de la NFC 15-100 définissent les exigences de sécurité pour tous 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3516" y="5615582"/>
            <a:ext cx="2163067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9F8351"/>
                </a:solidFill>
                <a:latin typeface="Arial"/>
              </a:rPr>
              <a:t>systèmes de cheminement.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4345" y="219075"/>
            <a:ext cx="5523160" cy="342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00000"/>
                </a:solidFill>
                <a:latin typeface="Arial"/>
              </a:rPr>
              <a:t>Séparation Courant Fort / Courant Faible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1895475"/>
            <a:ext cx="371475" cy="276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5360" y="1897856"/>
            <a:ext cx="8447335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A53010"/>
                </a:solidFill>
                <a:latin typeface="Arial"/>
              </a:rPr>
              <a:t>Article 528.1.1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: Les canalisations de tensions différentes doivent être installées dans des conduits séparés.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2600325"/>
            <a:ext cx="371475" cy="27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5360" y="2606278"/>
            <a:ext cx="8220967" cy="209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En cas d'installation dans un même chemin, une </a:t>
            </a:r>
            <a:r>
              <a:rPr sz="1500" b="1" i="0">
                <a:solidFill>
                  <a:srgbClr val="DE7E18"/>
                </a:solidFill>
                <a:latin typeface="Arial"/>
              </a:rPr>
              <a:t> séparation physique continue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est obligatoire.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3114675"/>
            <a:ext cx="371475" cy="276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5360" y="3112740"/>
            <a:ext cx="8830865" cy="209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A53010"/>
                </a:solidFill>
                <a:latin typeface="Arial"/>
              </a:rPr>
              <a:t>Article 528.3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: Disposition contre les </a:t>
            </a:r>
            <a:r>
              <a:rPr sz="1500" b="1" i="0">
                <a:solidFill>
                  <a:srgbClr val="DE7E18"/>
                </a:solidFill>
                <a:latin typeface="Arial"/>
              </a:rPr>
              <a:t> perturbations électromagnétiques</a:t>
            </a:r>
            <a:r>
              <a:rPr sz="1500" b="0" i="0">
                <a:solidFill>
                  <a:srgbClr val="000000"/>
                </a:solidFill>
                <a:latin typeface="Arial"/>
              </a:rPr>
              <a:t> par blindage ou éloignement.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85900" y="3676501"/>
          <a:ext cx="9220200" cy="20797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9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FFFFFF"/>
                          </a:solidFill>
                          <a:latin typeface="Microsoft YaHei"/>
                        </a:rPr>
                        <a:t>Type de Séparation</a:t>
                      </a:r>
                    </a:p>
                  </a:txBody>
                  <a:tcPr anchor="ctr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FFFFFF"/>
                          </a:solidFill>
                          <a:latin typeface="Arial"/>
                        </a:rPr>
                        <a:t>Distance Minimale</a:t>
                      </a:r>
                    </a:p>
                  </a:txBody>
                  <a:tcPr anchor="ctr"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FFFFFF"/>
                          </a:solidFill>
                          <a:latin typeface="Arial"/>
                        </a:rPr>
                        <a:t>Application</a:t>
                      </a:r>
                    </a:p>
                  </a:txBody>
                  <a:tcPr anchor="ctr">
                    <a:solidFill>
                      <a:srgbClr val="A53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0" i="0">
                          <a:solidFill>
                            <a:srgbClr val="000000"/>
                          </a:solidFill>
                          <a:latin typeface="Microsoft YaHei"/>
                        </a:rPr>
                        <a:t>Chemins de câbles séparés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A53010"/>
                          </a:solidFill>
                          <a:latin typeface="Arial"/>
                        </a:rPr>
                        <a:t>30 cm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0" i="0">
                          <a:solidFill>
                            <a:srgbClr val="000000"/>
                          </a:solidFill>
                          <a:latin typeface="Arial"/>
                        </a:rPr>
                        <a:t>CFO et CFA dans chemins distincts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0" i="0">
                          <a:solidFill>
                            <a:srgbClr val="000000"/>
                          </a:solidFill>
                          <a:latin typeface="Microsoft YaHei"/>
                        </a:rPr>
                        <a:t>Cloison métallique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A53010"/>
                          </a:solidFill>
                          <a:latin typeface="Arial"/>
                        </a:rPr>
                        <a:t>0 cm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0" i="0">
                          <a:solidFill>
                            <a:srgbClr val="000000"/>
                          </a:solidFill>
                          <a:latin typeface="Microsoft YaHei"/>
                        </a:rPr>
                        <a:t>Séparation physique continue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0" i="0">
                          <a:solidFill>
                            <a:srgbClr val="000000"/>
                          </a:solidFill>
                          <a:latin typeface="Arial"/>
                        </a:rPr>
                        <a:t>Croisement perpendiculaire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A53010"/>
                          </a:solidFill>
                          <a:latin typeface="Arial"/>
                        </a:rPr>
                        <a:t>10 cm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0" i="0">
                          <a:solidFill>
                            <a:srgbClr val="000000"/>
                          </a:solidFill>
                          <a:latin typeface="Microsoft YaHei"/>
                        </a:rPr>
                        <a:t>Angle de 90° minimum</a:t>
                      </a:r>
                    </a:p>
                  </a:txBody>
                  <a:tcPr anchor="ctr">
                    <a:lnB w="9525" cmpd="sng">
                      <a:solidFill>
                        <a:srgbClr val="A5301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0" i="0">
                          <a:solidFill>
                            <a:srgbClr val="000000"/>
                          </a:solidFill>
                          <a:latin typeface="Microsoft YaHei"/>
                        </a:rPr>
                        <a:t>Câbles blindés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1" i="0">
                          <a:solidFill>
                            <a:srgbClr val="A53010"/>
                          </a:solidFill>
                          <a:latin typeface="Arial"/>
                        </a:rPr>
                        <a:t>5 cm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sz="1400" b="0" i="0">
                          <a:solidFill>
                            <a:srgbClr val="000000"/>
                          </a:solidFill>
                          <a:latin typeface="Microsoft YaHei"/>
                        </a:rPr>
                        <a:t>Protection électromagnétique</a:t>
                      </a:r>
                    </a:p>
                  </a:txBody>
                  <a:tcPr anchor="ctr">
                    <a:lnT w="9525" cap="flat" cmpd="sng" algn="ctr">
                      <a:solidFill>
                        <a:srgbClr val="A53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7458" y="219075"/>
            <a:ext cx="5717083" cy="342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00000"/>
                </a:solidFill>
                <a:latin typeface="Arial"/>
              </a:rPr>
              <a:t>Phases d'Installation - Neuf vs Rénovation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62150"/>
            <a:ext cx="5410200" cy="361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6301" y="1960661"/>
            <a:ext cx="2171997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A53010"/>
                </a:solidFill>
                <a:latin typeface="Arial"/>
              </a:rPr>
              <a:t>Construction Neuve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638425"/>
            <a:ext cx="219075" cy="219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0970" y="2631132"/>
            <a:ext cx="5009108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Phase conception : intégration des chemins de câbles dès les plans d'architecture.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343275"/>
            <a:ext cx="247650" cy="219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7759" y="3339554"/>
            <a:ext cx="4870698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Gros œuvre : réservations et  fourreaux intégrés dans les structures béton.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057650"/>
            <a:ext cx="247650" cy="219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7759" y="4047976"/>
            <a:ext cx="4560540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Second œuvre : pose des  gaines ICTA dans cloisons avant fermeture.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762500"/>
            <a:ext cx="161925" cy="219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7690" y="4756398"/>
            <a:ext cx="4457848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Finitions : tirage des câbles et raccordements après peinture et revêtements.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962150"/>
            <a:ext cx="5410200" cy="3619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54701" y="1960661"/>
            <a:ext cx="2349847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A53010"/>
                </a:solidFill>
                <a:latin typeface="Arial"/>
              </a:rPr>
              <a:t>Rénovation Complète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2638425"/>
            <a:ext cx="219075" cy="2190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28370" y="2631132"/>
            <a:ext cx="4748956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Diagnostic : évaluation de l'existant et identification des contraintes structurelles.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3343275"/>
            <a:ext cx="219075" cy="2190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28370" y="3339554"/>
            <a:ext cx="4949725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Dépose : retrait sécurisé de l'ancienne installation et  mise hors tension .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4057650"/>
            <a:ext cx="219075" cy="2190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28370" y="4047976"/>
            <a:ext cx="4991844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Adaptation : utilisation de  tubes IRL apparents si saignées impossibles.</a:t>
            </a:r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600" y="4762500"/>
            <a:ext cx="219075" cy="2190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28370" y="4756398"/>
            <a:ext cx="4722465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Mise en conformité : respect intégral de la NFC 15-100 pour validation Consuel.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2920" y="219075"/>
            <a:ext cx="5466159" cy="342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00000"/>
                </a:solidFill>
                <a:latin typeface="Arial"/>
              </a:rPr>
              <a:t>Gaines ICTA : Caractéristiques et Usage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739205"/>
            <a:ext cx="1578322" cy="3143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199" b="0" i="0">
                <a:solidFill>
                  <a:srgbClr val="000000"/>
                </a:solidFill>
                <a:latin typeface="Arial"/>
              </a:rPr>
              <a:t>Gaines ICTA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314575"/>
            <a:ext cx="190500" cy="219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2030" y="2318593"/>
            <a:ext cx="3991570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Flexibilité : Isolant Cintrable Transversalement Annelé permettant les courbes sans cassure.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019425"/>
            <a:ext cx="219075" cy="219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8670" y="3027015"/>
            <a:ext cx="3684984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Diamètres : 16, 20, 25, 32, 40 mm selon le nombre de conducteurs à passer.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733800"/>
            <a:ext cx="247650" cy="219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5459" y="3735437"/>
            <a:ext cx="3790801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Usage : Encastrement dans cloisons, dalles béton, saignées murales et doublages.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4438650"/>
            <a:ext cx="228600" cy="219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8670" y="4443858"/>
            <a:ext cx="4330749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Sécurité : Non propagatrice de flamme, résistance IK10 aux chocs mécaniques.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5153025"/>
            <a:ext cx="219075" cy="219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08670" y="5152280"/>
            <a:ext cx="4177010" cy="4572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000000"/>
                </a:solidFill>
                <a:latin typeface="Arial"/>
              </a:rPr>
              <a:t>Installation : Passage facilité grâce à l'aiguille de tirage intégrée dans certains modèles.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5915025"/>
            <a:ext cx="4572000" cy="876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48680" y="6018907"/>
            <a:ext cx="1204912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>
                <a:solidFill>
                  <a:srgbClr val="A53010"/>
                </a:solidFill>
                <a:latin typeface="Arial"/>
              </a:rPr>
              <a:t>Avantage clé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3592" y="6018907"/>
            <a:ext cx="2918370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9F8351"/>
                </a:solidFill>
                <a:latin typeface="Arial"/>
              </a:rPr>
              <a:t> La gaine ICTA s'adapte parfaitement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8680" y="6250037"/>
            <a:ext cx="4138761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9F8351"/>
                </a:solidFill>
                <a:latin typeface="Arial"/>
              </a:rPr>
              <a:t>aux contraintes architecturales grâce à sa souplesse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8680" y="6481167"/>
            <a:ext cx="3042642" cy="2000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9F8351"/>
                </a:solidFill>
                <a:latin typeface="Arial"/>
              </a:rPr>
              <a:t>tout en offrant une protection optimale.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1381125"/>
            <a:ext cx="48768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3803" y="219075"/>
            <a:ext cx="5144392" cy="3429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00000"/>
                </a:solidFill>
                <a:latin typeface="Arial"/>
              </a:rPr>
              <a:t>Tubes IRL : Caractéristiques et Usage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876425"/>
            <a:ext cx="5105400" cy="3895725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52625"/>
            <a:ext cx="4876800" cy="3667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1480095"/>
            <a:ext cx="2147441" cy="25717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>
                <a:solidFill>
                  <a:srgbClr val="A53010"/>
                </a:solidFill>
                <a:latin typeface="Arial"/>
              </a:rPr>
              <a:t>Conduits Rigides IRL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933575"/>
            <a:ext cx="304800" cy="247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1535" y="1939081"/>
            <a:ext cx="5073005" cy="413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A53010"/>
                </a:solidFill>
                <a:latin typeface="Arial"/>
              </a:rPr>
              <a:t>Tube rigide en PVC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conforme à la norme NF EN 61386-1 pour installations apparentes et encastrées.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524125"/>
            <a:ext cx="304800" cy="247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1535" y="2533501"/>
            <a:ext cx="5225405" cy="413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DE7E18"/>
                </a:solidFill>
                <a:latin typeface="Arial"/>
              </a:rPr>
              <a:t>Diamètres standards :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16, 20, 25, 32, 40, 50 et 63 mm selon les besoins de l'installation.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3124200"/>
            <a:ext cx="304800" cy="247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1535" y="3127920"/>
            <a:ext cx="4761210" cy="413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DE7E18"/>
                </a:solidFill>
                <a:latin typeface="Arial"/>
              </a:rPr>
              <a:t>Résistance mécanique élevée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IK08 minimum, adapté aux contraintes d'encastrement dans béton.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3714750"/>
            <a:ext cx="304800" cy="2476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1535" y="3722340"/>
            <a:ext cx="5564733" cy="413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A53010"/>
                </a:solidFill>
                <a:latin typeface="Arial"/>
              </a:rPr>
              <a:t>Auto-extinguible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et sans halogène pour limiter les risques d'incendie et de toxicité.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4314825"/>
            <a:ext cx="304800" cy="2476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1535" y="4316759"/>
            <a:ext cx="5599559" cy="413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DE7E18"/>
                </a:solidFill>
                <a:latin typeface="Arial"/>
              </a:rPr>
              <a:t>Applications :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cheminements droits, traversées de murs, installations industrielles et tertiaires.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4905375"/>
            <a:ext cx="304800" cy="247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1535" y="4911179"/>
            <a:ext cx="5451772" cy="413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A53010"/>
                </a:solidFill>
                <a:latin typeface="Arial"/>
              </a:rPr>
              <a:t>Assemblage par emboîtement</a:t>
            </a:r>
            <a:r>
              <a:rPr sz="1400" b="0" i="0">
                <a:solidFill>
                  <a:srgbClr val="000000"/>
                </a:solidFill>
                <a:latin typeface="Arial"/>
              </a:rPr>
              <a:t> avec raccords et coudes pour créer des parcours complexes.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0" y="5534025"/>
            <a:ext cx="5943600" cy="552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29300" y="5612308"/>
            <a:ext cx="1843980" cy="1905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99" b="1" i="1">
                <a:solidFill>
                  <a:srgbClr val="A53010"/>
                </a:solidFill>
                <a:latin typeface="Arial"/>
              </a:rPr>
              <a:t>Référence NFC 15-100 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73280" y="5612308"/>
            <a:ext cx="3715791" cy="1905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99" b="0" i="1">
                <a:solidFill>
                  <a:srgbClr val="9F8351"/>
                </a:solidFill>
                <a:latin typeface="Arial"/>
              </a:rPr>
              <a:t> Article 522.8.1 - Les tubes IRL doivent être choisis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29300" y="5810250"/>
            <a:ext cx="5073550" cy="1905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99" b="0" i="1">
                <a:solidFill>
                  <a:srgbClr val="9F8351"/>
                </a:solidFill>
                <a:latin typeface="Arial"/>
              </a:rPr>
              <a:t>selon leur classe de résistance aux chocs et leur indice de protection.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1106</Words>
  <Application>Microsoft Macintosh PowerPoint</Application>
  <PresentationFormat>Grand écran</PresentationFormat>
  <Paragraphs>147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Microsoft YaHei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Sébastien GENVA</cp:lastModifiedBy>
  <cp:revision>2</cp:revision>
  <dcterms:created xsi:type="dcterms:W3CDTF">2013-01-27T09:14:16Z</dcterms:created>
  <dcterms:modified xsi:type="dcterms:W3CDTF">2026-04-05T18:35:43Z</dcterms:modified>
  <cp:category/>
</cp:coreProperties>
</file>